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92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Lato Light"/>
      <p:regular r:id="rId26"/>
      <p:bold r:id="rId27"/>
      <p:italic r:id="rId28"/>
      <p:boldItalic r:id="rId29"/>
    </p:embeddedFont>
    <p:embeddedFont>
      <p:font typeface="Roboto Mon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Light-regular.fntdata"/><Relationship Id="rId25" Type="http://schemas.openxmlformats.org/officeDocument/2006/relationships/font" Target="fonts/Lato-boldItalic.fntdata"/><Relationship Id="rId28" Type="http://schemas.openxmlformats.org/officeDocument/2006/relationships/font" Target="fonts/LatoLight-italic.fntdata"/><Relationship Id="rId27" Type="http://schemas.openxmlformats.org/officeDocument/2006/relationships/font" Target="fonts/Lato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bold.fntdata"/><Relationship Id="rId30" Type="http://schemas.openxmlformats.org/officeDocument/2006/relationships/font" Target="fonts/RobotoMono-regular.fntdata"/><Relationship Id="rId11" Type="http://schemas.openxmlformats.org/officeDocument/2006/relationships/slide" Target="slides/slide6.xml"/><Relationship Id="rId33" Type="http://schemas.openxmlformats.org/officeDocument/2006/relationships/font" Target="fonts/RobotoMon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Mon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ecf62a193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3ecf62a193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103e88432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4103e88432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002f7c42b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4002f7c42b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4002f7c42b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4002f7c42b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002f7c42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4002f7c42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002f7c42b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4002f7c42b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103e88432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4103e88432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103e88432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These steps are just a general outline, and there are plenty variations on this type of development pipeline that will work perfectly well.</a:t>
            </a:r>
            <a:endParaRPr/>
          </a:p>
        </p:txBody>
      </p:sp>
      <p:sp>
        <p:nvSpPr>
          <p:cNvPr id="250" name="Google Shape;250;g4103e88432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68147" y="2795201"/>
            <a:ext cx="6858000" cy="13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10901680" y="0"/>
            <a:ext cx="1290320" cy="111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_Master Slide 2">
  <p:cSld name="6_Master Slide 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>
            <p:ph idx="2" type="chart"/>
          </p:nvPr>
        </p:nvSpPr>
        <p:spPr>
          <a:xfrm>
            <a:off x="762000" y="2076450"/>
            <a:ext cx="4941672" cy="3557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88" name="Google Shape;88;p11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9" name="Google Shape;89;p11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1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91" name="Google Shape;91;p11"/>
          <p:cNvSpPr txBox="1"/>
          <p:nvPr>
            <p:ph idx="3" type="body"/>
          </p:nvPr>
        </p:nvSpPr>
        <p:spPr>
          <a:xfrm>
            <a:off x="6096000" y="2082396"/>
            <a:ext cx="5295900" cy="3550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Master Slide 2">
  <p:cSld name="3_Master Slide 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2"/>
          <p:cNvPicPr preferRelativeResize="0"/>
          <p:nvPr/>
        </p:nvPicPr>
        <p:blipFill rotWithShape="1">
          <a:blip r:embed="rId2">
            <a:alphaModFix/>
          </a:blip>
          <a:srcRect b="0" l="0" r="12839" t="0"/>
          <a:stretch/>
        </p:blipFill>
        <p:spPr>
          <a:xfrm>
            <a:off x="6391053" y="1837038"/>
            <a:ext cx="5800947" cy="4028303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2"/>
          <p:cNvSpPr/>
          <p:nvPr>
            <p:ph idx="2" type="pic"/>
          </p:nvPr>
        </p:nvSpPr>
        <p:spPr>
          <a:xfrm>
            <a:off x="7224584" y="2046100"/>
            <a:ext cx="4967415" cy="316021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95" name="Google Shape;95;p12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6" name="Google Shape;96;p12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2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98" name="Google Shape;98;p12"/>
          <p:cNvSpPr txBox="1"/>
          <p:nvPr>
            <p:ph idx="3" type="body"/>
          </p:nvPr>
        </p:nvSpPr>
        <p:spPr>
          <a:xfrm>
            <a:off x="762001" y="2082396"/>
            <a:ext cx="5334000" cy="3550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_Master Slide 2">
  <p:cSld name="4_Master Slide 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3"/>
          <p:cNvPicPr preferRelativeResize="0"/>
          <p:nvPr/>
        </p:nvPicPr>
        <p:blipFill rotWithShape="1">
          <a:blip r:embed="rId2">
            <a:alphaModFix/>
          </a:blip>
          <a:srcRect b="4156" l="0" r="5634" t="0"/>
          <a:stretch/>
        </p:blipFill>
        <p:spPr>
          <a:xfrm>
            <a:off x="6260757" y="1589256"/>
            <a:ext cx="5931243" cy="5268744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3"/>
          <p:cNvSpPr/>
          <p:nvPr>
            <p:ph idx="2" type="pic"/>
          </p:nvPr>
        </p:nvSpPr>
        <p:spPr>
          <a:xfrm>
            <a:off x="6612461" y="1946649"/>
            <a:ext cx="5579539" cy="316081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3" name="Google Shape;103;p13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3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05" name="Google Shape;105;p13"/>
          <p:cNvSpPr txBox="1"/>
          <p:nvPr>
            <p:ph idx="3" type="body"/>
          </p:nvPr>
        </p:nvSpPr>
        <p:spPr>
          <a:xfrm>
            <a:off x="762001" y="2082396"/>
            <a:ext cx="5334000" cy="3550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full page">
  <p:cSld name="Picture full page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/>
          <p:nvPr>
            <p:ph idx="2" type="pic"/>
          </p:nvPr>
        </p:nvSpPr>
        <p:spPr>
          <a:xfrm>
            <a:off x="0" y="2088129"/>
            <a:ext cx="12192000" cy="354094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08" name="Google Shape;108;p14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9" name="Google Shape;109;p14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4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Master Slide 4">
  <p:cSld name="3_Master Slide 4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34394" y="377256"/>
            <a:ext cx="754381" cy="31108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/>
          <p:cNvSpPr/>
          <p:nvPr/>
        </p:nvSpPr>
        <p:spPr>
          <a:xfrm>
            <a:off x="11341003" y="6004967"/>
            <a:ext cx="479630" cy="479505"/>
          </a:xfrm>
          <a:prstGeom prst="ellipse">
            <a:avLst/>
          </a:prstGeom>
          <a:solidFill>
            <a:srgbClr val="334095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2850" lIns="45700" spcFirstLastPara="1" rIns="45700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5"/>
          <p:cNvSpPr txBox="1"/>
          <p:nvPr/>
        </p:nvSpPr>
        <p:spPr>
          <a:xfrm>
            <a:off x="11403563" y="6106750"/>
            <a:ext cx="372145" cy="276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5"/>
          <p:cNvSpPr/>
          <p:nvPr>
            <p:ph idx="2" type="pic"/>
          </p:nvPr>
        </p:nvSpPr>
        <p:spPr>
          <a:xfrm>
            <a:off x="0" y="2085643"/>
            <a:ext cx="5199017" cy="354342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17" name="Google Shape;117;p15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8" name="Google Shape;118;p15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5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20" name="Google Shape;120;p15"/>
          <p:cNvSpPr txBox="1"/>
          <p:nvPr>
            <p:ph idx="3" type="body"/>
          </p:nvPr>
        </p:nvSpPr>
        <p:spPr>
          <a:xfrm>
            <a:off x="5487563" y="2082396"/>
            <a:ext cx="5918005" cy="3550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Custom Layout">
  <p:cSld name="1_Custom Layou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6"/>
          <p:cNvGrpSpPr/>
          <p:nvPr/>
        </p:nvGrpSpPr>
        <p:grpSpPr>
          <a:xfrm>
            <a:off x="4485206" y="3321696"/>
            <a:ext cx="2929677" cy="555263"/>
            <a:chOff x="4485206" y="3321696"/>
            <a:chExt cx="2929677" cy="555263"/>
          </a:xfrm>
        </p:grpSpPr>
        <p:pic>
          <p:nvPicPr>
            <p:cNvPr id="123" name="Google Shape;123;p1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6116308" y="3334350"/>
              <a:ext cx="485622" cy="48234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" name="Google Shape;124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898278" y="3321696"/>
              <a:ext cx="516605" cy="5552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291624" y="3337086"/>
              <a:ext cx="516533" cy="5165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485206" y="3371278"/>
              <a:ext cx="482341" cy="48234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7" name="Google Shape;127;p16"/>
          <p:cNvSpPr txBox="1"/>
          <p:nvPr/>
        </p:nvSpPr>
        <p:spPr>
          <a:xfrm>
            <a:off x="4939503" y="2627369"/>
            <a:ext cx="2021082" cy="386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A34"/>
              </a:buClr>
              <a:buSzPts val="1800"/>
              <a:buFont typeface="Arial"/>
              <a:buNone/>
            </a:pPr>
            <a:r>
              <a:rPr b="0" lang="en-US" sz="1800">
                <a:solidFill>
                  <a:srgbClr val="222A34"/>
                </a:solidFill>
                <a:latin typeface="Arial"/>
                <a:ea typeface="Arial"/>
                <a:cs typeface="Arial"/>
                <a:sym typeface="Arial"/>
              </a:rPr>
              <a:t>FOLLOW US</a:t>
            </a:r>
            <a:r>
              <a:rPr b="1" lang="en-US" sz="1800">
                <a:solidFill>
                  <a:srgbClr val="222A34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6"/>
          <p:cNvSpPr/>
          <p:nvPr/>
        </p:nvSpPr>
        <p:spPr>
          <a:xfrm>
            <a:off x="10901680" y="0"/>
            <a:ext cx="1290320" cy="111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_Custom Layout">
  <p:cSld name="5_Custom Layou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/>
          <p:nvPr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7"/>
          <p:cNvSpPr/>
          <p:nvPr/>
        </p:nvSpPr>
        <p:spPr>
          <a:xfrm>
            <a:off x="10901680" y="0"/>
            <a:ext cx="1290320" cy="111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Custom Layout">
  <p:cSld name="3_Custom Layou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/>
        </p:nvSpPr>
        <p:spPr>
          <a:xfrm>
            <a:off x="11616267" y="-3488267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8"/>
          <p:cNvSpPr/>
          <p:nvPr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8"/>
          <p:cNvSpPr/>
          <p:nvPr/>
        </p:nvSpPr>
        <p:spPr>
          <a:xfrm rot="-2887465">
            <a:off x="-1178182" y="1302352"/>
            <a:ext cx="5286853" cy="800024"/>
          </a:xfrm>
          <a:custGeom>
            <a:rect b="b" l="l" r="r" t="t"/>
            <a:pathLst>
              <a:path extrusionOk="0" h="800024" w="5286853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8"/>
          <p:cNvSpPr/>
          <p:nvPr/>
        </p:nvSpPr>
        <p:spPr>
          <a:xfrm rot="-2887465">
            <a:off x="-1166009" y="2663416"/>
            <a:ext cx="5266220" cy="776083"/>
          </a:xfrm>
          <a:custGeom>
            <a:rect b="b" l="l" r="r" t="t"/>
            <a:pathLst>
              <a:path extrusionOk="0" h="776083" w="5266220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8"/>
          <p:cNvSpPr/>
          <p:nvPr/>
        </p:nvSpPr>
        <p:spPr>
          <a:xfrm rot="-2887465">
            <a:off x="1041900" y="2520733"/>
            <a:ext cx="3488346" cy="778716"/>
          </a:xfrm>
          <a:custGeom>
            <a:rect b="b" l="l" r="r" t="t"/>
            <a:pathLst>
              <a:path extrusionOk="0" h="826349" w="7870964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8"/>
          <p:cNvSpPr/>
          <p:nvPr/>
        </p:nvSpPr>
        <p:spPr>
          <a:xfrm rot="-2887465">
            <a:off x="2351646" y="273863"/>
            <a:ext cx="2503484" cy="782999"/>
          </a:xfrm>
          <a:custGeom>
            <a:rect b="b" l="l" r="r" t="t"/>
            <a:pathLst>
              <a:path extrusionOk="0" h="782999" w="5648760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8"/>
          <p:cNvSpPr/>
          <p:nvPr/>
        </p:nvSpPr>
        <p:spPr>
          <a:xfrm rot="-2887465">
            <a:off x="3076164" y="826860"/>
            <a:ext cx="2474674" cy="767142"/>
          </a:xfrm>
          <a:custGeom>
            <a:rect b="b" l="l" r="r" t="t"/>
            <a:pathLst>
              <a:path extrusionOk="0" h="795670" w="5583755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 rot="-2887465">
            <a:off x="-874721" y="631138"/>
            <a:ext cx="3469767" cy="798889"/>
          </a:xfrm>
          <a:custGeom>
            <a:rect b="b" l="l" r="r" t="t"/>
            <a:pathLst>
              <a:path extrusionOk="0" h="798889" w="5377932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8"/>
          <p:cNvSpPr/>
          <p:nvPr/>
        </p:nvSpPr>
        <p:spPr>
          <a:xfrm rot="-2887465">
            <a:off x="-573903" y="-91275"/>
            <a:ext cx="1645460" cy="842195"/>
          </a:xfrm>
          <a:custGeom>
            <a:rect b="b" l="l" r="r" t="t"/>
            <a:pathLst>
              <a:path extrusionOk="0" h="842195" w="5314181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8"/>
          <p:cNvSpPr txBox="1"/>
          <p:nvPr>
            <p:ph idx="1" type="body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44" name="Google Shape;144;p18"/>
          <p:cNvSpPr txBox="1"/>
          <p:nvPr>
            <p:ph idx="2" type="body"/>
          </p:nvPr>
        </p:nvSpPr>
        <p:spPr>
          <a:xfrm>
            <a:off x="3727545" y="4054299"/>
            <a:ext cx="7248798" cy="13966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_Custom Layout">
  <p:cSld name="4_Custom Layou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/>
        </p:nvSpPr>
        <p:spPr>
          <a:xfrm>
            <a:off x="11616267" y="-3488267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9"/>
          <p:cNvSpPr/>
          <p:nvPr/>
        </p:nvSpPr>
        <p:spPr>
          <a:xfrm rot="-2887465">
            <a:off x="-1178182" y="1302352"/>
            <a:ext cx="5286853" cy="800024"/>
          </a:xfrm>
          <a:custGeom>
            <a:rect b="b" l="l" r="r" t="t"/>
            <a:pathLst>
              <a:path extrusionOk="0" h="800024" w="5286853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9"/>
          <p:cNvSpPr/>
          <p:nvPr/>
        </p:nvSpPr>
        <p:spPr>
          <a:xfrm rot="-2887465">
            <a:off x="-1166009" y="2663416"/>
            <a:ext cx="5266220" cy="776083"/>
          </a:xfrm>
          <a:custGeom>
            <a:rect b="b" l="l" r="r" t="t"/>
            <a:pathLst>
              <a:path extrusionOk="0" h="776083" w="5266220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9"/>
          <p:cNvSpPr/>
          <p:nvPr/>
        </p:nvSpPr>
        <p:spPr>
          <a:xfrm rot="-2887465">
            <a:off x="1041900" y="2520733"/>
            <a:ext cx="3488346" cy="778716"/>
          </a:xfrm>
          <a:custGeom>
            <a:rect b="b" l="l" r="r" t="t"/>
            <a:pathLst>
              <a:path extrusionOk="0" h="826349" w="7870964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9"/>
          <p:cNvSpPr/>
          <p:nvPr/>
        </p:nvSpPr>
        <p:spPr>
          <a:xfrm rot="-2887465">
            <a:off x="2351646" y="273863"/>
            <a:ext cx="2503484" cy="782999"/>
          </a:xfrm>
          <a:custGeom>
            <a:rect b="b" l="l" r="r" t="t"/>
            <a:pathLst>
              <a:path extrusionOk="0" h="782999" w="5648760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9"/>
          <p:cNvSpPr/>
          <p:nvPr/>
        </p:nvSpPr>
        <p:spPr>
          <a:xfrm rot="-2887465">
            <a:off x="3076164" y="826860"/>
            <a:ext cx="2474674" cy="767142"/>
          </a:xfrm>
          <a:custGeom>
            <a:rect b="b" l="l" r="r" t="t"/>
            <a:pathLst>
              <a:path extrusionOk="0" h="795670" w="5583755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</p:txBody>
      </p:sp>
      <p:sp>
        <p:nvSpPr>
          <p:cNvPr id="153" name="Google Shape;153;p19"/>
          <p:cNvSpPr/>
          <p:nvPr/>
        </p:nvSpPr>
        <p:spPr>
          <a:xfrm rot="-2887465">
            <a:off x="-874721" y="631138"/>
            <a:ext cx="3469767" cy="798889"/>
          </a:xfrm>
          <a:custGeom>
            <a:rect b="b" l="l" r="r" t="t"/>
            <a:pathLst>
              <a:path extrusionOk="0" h="798889" w="5377932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9"/>
          <p:cNvSpPr/>
          <p:nvPr/>
        </p:nvSpPr>
        <p:spPr>
          <a:xfrm rot="-2887465">
            <a:off x="-573903" y="-91275"/>
            <a:ext cx="1645460" cy="842195"/>
          </a:xfrm>
          <a:custGeom>
            <a:rect b="b" l="l" r="r" t="t"/>
            <a:pathLst>
              <a:path extrusionOk="0" h="842195" w="5314181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9"/>
          <p:cNvSpPr txBox="1"/>
          <p:nvPr>
            <p:ph idx="1" type="body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56" name="Google Shape;156;p19"/>
          <p:cNvSpPr txBox="1"/>
          <p:nvPr>
            <p:ph idx="2" type="body"/>
          </p:nvPr>
        </p:nvSpPr>
        <p:spPr>
          <a:xfrm>
            <a:off x="3727545" y="4054299"/>
            <a:ext cx="7248798" cy="13966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Master Slide 4">
  <p:cSld name="1_Master Slide 4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/>
          <p:nvPr/>
        </p:nvSpPr>
        <p:spPr>
          <a:xfrm>
            <a:off x="0" y="0"/>
            <a:ext cx="12192000" cy="6953250"/>
          </a:xfrm>
          <a:prstGeom prst="rect">
            <a:avLst/>
          </a:prstGeom>
          <a:solidFill>
            <a:srgbClr val="D5E1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0"/>
          <p:cNvSpPr/>
          <p:nvPr/>
        </p:nvSpPr>
        <p:spPr>
          <a:xfrm rot="-2887465">
            <a:off x="-1178182" y="1302352"/>
            <a:ext cx="5286853" cy="800024"/>
          </a:xfrm>
          <a:custGeom>
            <a:rect b="b" l="l" r="r" t="t"/>
            <a:pathLst>
              <a:path extrusionOk="0" h="800024" w="5286853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0"/>
          <p:cNvSpPr/>
          <p:nvPr/>
        </p:nvSpPr>
        <p:spPr>
          <a:xfrm rot="-2887465">
            <a:off x="-1166009" y="2663416"/>
            <a:ext cx="5266220" cy="776083"/>
          </a:xfrm>
          <a:custGeom>
            <a:rect b="b" l="l" r="r" t="t"/>
            <a:pathLst>
              <a:path extrusionOk="0" h="776083" w="5266220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0"/>
          <p:cNvSpPr/>
          <p:nvPr/>
        </p:nvSpPr>
        <p:spPr>
          <a:xfrm rot="-2887465">
            <a:off x="1041900" y="2520733"/>
            <a:ext cx="3488346" cy="778716"/>
          </a:xfrm>
          <a:custGeom>
            <a:rect b="b" l="l" r="r" t="t"/>
            <a:pathLst>
              <a:path extrusionOk="0" h="826349" w="7870964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0"/>
          <p:cNvSpPr/>
          <p:nvPr/>
        </p:nvSpPr>
        <p:spPr>
          <a:xfrm rot="-2887465">
            <a:off x="2351646" y="273863"/>
            <a:ext cx="2503484" cy="782999"/>
          </a:xfrm>
          <a:custGeom>
            <a:rect b="b" l="l" r="r" t="t"/>
            <a:pathLst>
              <a:path extrusionOk="0" h="782999" w="5648760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0"/>
          <p:cNvSpPr/>
          <p:nvPr/>
        </p:nvSpPr>
        <p:spPr>
          <a:xfrm rot="-2887465">
            <a:off x="3076164" y="826860"/>
            <a:ext cx="2474674" cy="767142"/>
          </a:xfrm>
          <a:custGeom>
            <a:rect b="b" l="l" r="r" t="t"/>
            <a:pathLst>
              <a:path extrusionOk="0" h="795670" w="5583755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</p:txBody>
      </p:sp>
      <p:sp>
        <p:nvSpPr>
          <p:cNvPr id="164" name="Google Shape;164;p20"/>
          <p:cNvSpPr/>
          <p:nvPr/>
        </p:nvSpPr>
        <p:spPr>
          <a:xfrm rot="-2887465">
            <a:off x="-874721" y="631138"/>
            <a:ext cx="3469767" cy="798889"/>
          </a:xfrm>
          <a:custGeom>
            <a:rect b="b" l="l" r="r" t="t"/>
            <a:pathLst>
              <a:path extrusionOk="0" h="798889" w="5377932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0"/>
          <p:cNvSpPr/>
          <p:nvPr/>
        </p:nvSpPr>
        <p:spPr>
          <a:xfrm rot="-2887465">
            <a:off x="-573903" y="-91275"/>
            <a:ext cx="1645460" cy="842195"/>
          </a:xfrm>
          <a:custGeom>
            <a:rect b="b" l="l" r="r" t="t"/>
            <a:pathLst>
              <a:path extrusionOk="0" h="842195" w="5314181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0"/>
          <p:cNvSpPr txBox="1"/>
          <p:nvPr>
            <p:ph idx="1" type="body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1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Custom Layout">
  <p:cSld name="2_Custom Layou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" type="body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b="1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9" name="Google Shape;19;p3"/>
          <p:cNvSpPr txBox="1"/>
          <p:nvPr/>
        </p:nvSpPr>
        <p:spPr>
          <a:xfrm>
            <a:off x="11616267" y="-3488267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/>
          <p:nvPr>
            <p:ph idx="2" type="body"/>
          </p:nvPr>
        </p:nvSpPr>
        <p:spPr>
          <a:xfrm>
            <a:off x="3727545" y="4054299"/>
            <a:ext cx="7248798" cy="13966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21" name="Google Shape;21;p3"/>
          <p:cNvSpPr/>
          <p:nvPr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"/>
          <p:cNvSpPr/>
          <p:nvPr/>
        </p:nvSpPr>
        <p:spPr>
          <a:xfrm rot="-2887465">
            <a:off x="-1178182" y="1302352"/>
            <a:ext cx="5286853" cy="800024"/>
          </a:xfrm>
          <a:custGeom>
            <a:rect b="b" l="l" r="r" t="t"/>
            <a:pathLst>
              <a:path extrusionOk="0" h="800024" w="5286853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/>
          <p:nvPr/>
        </p:nvSpPr>
        <p:spPr>
          <a:xfrm rot="-2887465">
            <a:off x="-1166009" y="2663416"/>
            <a:ext cx="5266220" cy="776083"/>
          </a:xfrm>
          <a:custGeom>
            <a:rect b="b" l="l" r="r" t="t"/>
            <a:pathLst>
              <a:path extrusionOk="0" h="776083" w="5266220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/>
          <p:nvPr/>
        </p:nvSpPr>
        <p:spPr>
          <a:xfrm rot="-2887465">
            <a:off x="1041900" y="2520733"/>
            <a:ext cx="3488346" cy="778716"/>
          </a:xfrm>
          <a:custGeom>
            <a:rect b="b" l="l" r="r" t="t"/>
            <a:pathLst>
              <a:path extrusionOk="0" h="826349" w="7870964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/>
          <p:nvPr/>
        </p:nvSpPr>
        <p:spPr>
          <a:xfrm rot="-2887465">
            <a:off x="2351646" y="273863"/>
            <a:ext cx="2503484" cy="782999"/>
          </a:xfrm>
          <a:custGeom>
            <a:rect b="b" l="l" r="r" t="t"/>
            <a:pathLst>
              <a:path extrusionOk="0" h="782999" w="5648760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/>
          <p:nvPr/>
        </p:nvSpPr>
        <p:spPr>
          <a:xfrm rot="-2887465">
            <a:off x="3076164" y="826860"/>
            <a:ext cx="2474674" cy="767142"/>
          </a:xfrm>
          <a:custGeom>
            <a:rect b="b" l="l" r="r" t="t"/>
            <a:pathLst>
              <a:path extrusionOk="0" h="795670" w="5583755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 rot="-2887465">
            <a:off x="-874721" y="631138"/>
            <a:ext cx="3469767" cy="798889"/>
          </a:xfrm>
          <a:custGeom>
            <a:rect b="b" l="l" r="r" t="t"/>
            <a:pathLst>
              <a:path extrusionOk="0" h="798889" w="5377932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"/>
          <p:cNvSpPr/>
          <p:nvPr/>
        </p:nvSpPr>
        <p:spPr>
          <a:xfrm rot="-2887465">
            <a:off x="-573903" y="-91275"/>
            <a:ext cx="1645460" cy="842195"/>
          </a:xfrm>
          <a:custGeom>
            <a:rect b="b" l="l" r="r" t="t"/>
            <a:pathLst>
              <a:path extrusionOk="0" h="842195" w="5314181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Master Slide 4">
  <p:cSld name="2_Master Slide 4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227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 rot="-2887465">
            <a:off x="-1178182" y="1302352"/>
            <a:ext cx="5286853" cy="800024"/>
          </a:xfrm>
          <a:custGeom>
            <a:rect b="b" l="l" r="r" t="t"/>
            <a:pathLst>
              <a:path extrusionOk="0" h="800024" w="5286853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1"/>
          <p:cNvSpPr/>
          <p:nvPr/>
        </p:nvSpPr>
        <p:spPr>
          <a:xfrm rot="-2887465">
            <a:off x="-1166009" y="2663416"/>
            <a:ext cx="5266220" cy="776083"/>
          </a:xfrm>
          <a:custGeom>
            <a:rect b="b" l="l" r="r" t="t"/>
            <a:pathLst>
              <a:path extrusionOk="0" h="776083" w="5266220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1"/>
          <p:cNvSpPr/>
          <p:nvPr/>
        </p:nvSpPr>
        <p:spPr>
          <a:xfrm rot="-2887465">
            <a:off x="1041900" y="2520733"/>
            <a:ext cx="3488346" cy="778716"/>
          </a:xfrm>
          <a:custGeom>
            <a:rect b="b" l="l" r="r" t="t"/>
            <a:pathLst>
              <a:path extrusionOk="0" h="826349" w="7870964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1"/>
          <p:cNvSpPr/>
          <p:nvPr/>
        </p:nvSpPr>
        <p:spPr>
          <a:xfrm rot="-2887465">
            <a:off x="2351646" y="273863"/>
            <a:ext cx="2503484" cy="782999"/>
          </a:xfrm>
          <a:custGeom>
            <a:rect b="b" l="l" r="r" t="t"/>
            <a:pathLst>
              <a:path extrusionOk="0" h="782999" w="5648760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1"/>
          <p:cNvSpPr/>
          <p:nvPr/>
        </p:nvSpPr>
        <p:spPr>
          <a:xfrm rot="-2887465">
            <a:off x="3076164" y="826860"/>
            <a:ext cx="2474674" cy="767142"/>
          </a:xfrm>
          <a:custGeom>
            <a:rect b="b" l="l" r="r" t="t"/>
            <a:pathLst>
              <a:path extrusionOk="0" h="795670" w="5583755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</p:txBody>
      </p:sp>
      <p:sp>
        <p:nvSpPr>
          <p:cNvPr id="174" name="Google Shape;174;p21"/>
          <p:cNvSpPr/>
          <p:nvPr/>
        </p:nvSpPr>
        <p:spPr>
          <a:xfrm rot="-2887465">
            <a:off x="-874721" y="631138"/>
            <a:ext cx="3469767" cy="798889"/>
          </a:xfrm>
          <a:custGeom>
            <a:rect b="b" l="l" r="r" t="t"/>
            <a:pathLst>
              <a:path extrusionOk="0" h="798889" w="5377932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1"/>
          <p:cNvSpPr/>
          <p:nvPr/>
        </p:nvSpPr>
        <p:spPr>
          <a:xfrm rot="-2887465">
            <a:off x="-573903" y="-91275"/>
            <a:ext cx="1645460" cy="842195"/>
          </a:xfrm>
          <a:custGeom>
            <a:rect b="b" l="l" r="r" t="t"/>
            <a:pathLst>
              <a:path extrusionOk="0" h="842195" w="5314181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1"/>
          <p:cNvSpPr txBox="1"/>
          <p:nvPr>
            <p:ph idx="1" type="body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1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_Master Slide 4">
  <p:cSld name="4_Master Slide 4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5E1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11341003" y="6004967"/>
            <a:ext cx="479630" cy="479505"/>
          </a:xfrm>
          <a:prstGeom prst="ellipse">
            <a:avLst/>
          </a:prstGeom>
          <a:solidFill>
            <a:srgbClr val="334095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2850" lIns="45700" spcFirstLastPara="1" rIns="45700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11403563" y="6106750"/>
            <a:ext cx="372145" cy="276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33656" y="381756"/>
            <a:ext cx="752510" cy="30507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2"/>
          <p:cNvSpPr/>
          <p:nvPr>
            <p:ph idx="2" type="pic"/>
          </p:nvPr>
        </p:nvSpPr>
        <p:spPr>
          <a:xfrm>
            <a:off x="0" y="2085643"/>
            <a:ext cx="5199017" cy="354342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83" name="Google Shape;183;p22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4" name="Google Shape;184;p22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2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86" name="Google Shape;186;p22"/>
          <p:cNvSpPr txBox="1"/>
          <p:nvPr>
            <p:ph idx="3" type="body"/>
          </p:nvPr>
        </p:nvSpPr>
        <p:spPr>
          <a:xfrm>
            <a:off x="5495707" y="2082396"/>
            <a:ext cx="5902882" cy="3550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_Master Slide 4">
  <p:cSld name="5_Master Slide 4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2278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9" name="Google Shape;189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34394" y="377256"/>
            <a:ext cx="754381" cy="31108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3"/>
          <p:cNvSpPr/>
          <p:nvPr/>
        </p:nvSpPr>
        <p:spPr>
          <a:xfrm>
            <a:off x="11341003" y="6004967"/>
            <a:ext cx="479630" cy="479505"/>
          </a:xfrm>
          <a:prstGeom prst="ellipse">
            <a:avLst/>
          </a:prstGeom>
          <a:solidFill>
            <a:srgbClr val="334095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2850" lIns="45700" spcFirstLastPara="1" rIns="45700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11403563" y="6106750"/>
            <a:ext cx="372145" cy="276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3"/>
          <p:cNvSpPr/>
          <p:nvPr>
            <p:ph idx="2" type="pic"/>
          </p:nvPr>
        </p:nvSpPr>
        <p:spPr>
          <a:xfrm>
            <a:off x="0" y="2085643"/>
            <a:ext cx="5199017" cy="354342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93" name="Google Shape;193;p23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4" name="Google Shape;194;p23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3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96" name="Google Shape;196;p23"/>
          <p:cNvSpPr txBox="1"/>
          <p:nvPr>
            <p:ph idx="3" type="body"/>
          </p:nvPr>
        </p:nvSpPr>
        <p:spPr>
          <a:xfrm>
            <a:off x="5487563" y="2082396"/>
            <a:ext cx="5918005" cy="3550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tro 1">
  <p:cSld name="Intro 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Google Shape;31;p4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2" type="body"/>
          </p:nvPr>
        </p:nvSpPr>
        <p:spPr>
          <a:xfrm>
            <a:off x="2708465" y="2588515"/>
            <a:ext cx="6775069" cy="1709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tro 2">
  <p:cSld name="Intro 2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>
            <p:ph idx="2" type="pic"/>
          </p:nvPr>
        </p:nvSpPr>
        <p:spPr>
          <a:xfrm>
            <a:off x="1406888" y="2548267"/>
            <a:ext cx="2706670" cy="270667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36" name="Google Shape;36;p5"/>
          <p:cNvSpPr/>
          <p:nvPr/>
        </p:nvSpPr>
        <p:spPr>
          <a:xfrm>
            <a:off x="1348902" y="2490281"/>
            <a:ext cx="2822643" cy="2822643"/>
          </a:xfrm>
          <a:prstGeom prst="ellipse">
            <a:avLst/>
          </a:prstGeom>
          <a:noFill/>
          <a:ln cap="flat" cmpd="sng" w="47625">
            <a:solidFill>
              <a:srgbClr val="33409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5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3" type="body"/>
          </p:nvPr>
        </p:nvSpPr>
        <p:spPr>
          <a:xfrm>
            <a:off x="4663905" y="2515165"/>
            <a:ext cx="6183252" cy="27827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ster Slide">
  <p:cSld name="Master Slide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>
            <p:ph idx="2" type="pic"/>
          </p:nvPr>
        </p:nvSpPr>
        <p:spPr>
          <a:xfrm>
            <a:off x="1295404" y="2073789"/>
            <a:ext cx="1357419" cy="1357419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" type="body"/>
          </p:nvPr>
        </p:nvSpPr>
        <p:spPr>
          <a:xfrm>
            <a:off x="774406" y="3699015"/>
            <a:ext cx="2480858" cy="284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44" name="Google Shape;44;p6"/>
          <p:cNvSpPr/>
          <p:nvPr>
            <p:ph idx="3" type="pic"/>
          </p:nvPr>
        </p:nvSpPr>
        <p:spPr>
          <a:xfrm>
            <a:off x="4034764" y="2071548"/>
            <a:ext cx="1357419" cy="1357419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45" name="Google Shape;45;p6"/>
          <p:cNvSpPr/>
          <p:nvPr>
            <p:ph idx="4" type="pic"/>
          </p:nvPr>
        </p:nvSpPr>
        <p:spPr>
          <a:xfrm>
            <a:off x="6774124" y="2084997"/>
            <a:ext cx="1357419" cy="1357419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46" name="Google Shape;46;p6"/>
          <p:cNvSpPr/>
          <p:nvPr>
            <p:ph idx="5" type="pic"/>
          </p:nvPr>
        </p:nvSpPr>
        <p:spPr>
          <a:xfrm>
            <a:off x="9513483" y="2082756"/>
            <a:ext cx="1357419" cy="1357419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6" type="body"/>
          </p:nvPr>
        </p:nvSpPr>
        <p:spPr>
          <a:xfrm>
            <a:off x="762000" y="3995738"/>
            <a:ext cx="2493264" cy="2414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7" type="body"/>
          </p:nvPr>
        </p:nvSpPr>
        <p:spPr>
          <a:xfrm>
            <a:off x="3487126" y="3695967"/>
            <a:ext cx="2480858" cy="284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49" name="Google Shape;49;p6"/>
          <p:cNvSpPr txBox="1"/>
          <p:nvPr>
            <p:ph idx="8" type="body"/>
          </p:nvPr>
        </p:nvSpPr>
        <p:spPr>
          <a:xfrm>
            <a:off x="3474720" y="3992690"/>
            <a:ext cx="2493264" cy="2414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9" type="body"/>
          </p:nvPr>
        </p:nvSpPr>
        <p:spPr>
          <a:xfrm>
            <a:off x="6198322" y="3695967"/>
            <a:ext cx="2480858" cy="284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51" name="Google Shape;51;p6"/>
          <p:cNvSpPr txBox="1"/>
          <p:nvPr>
            <p:ph idx="13" type="body"/>
          </p:nvPr>
        </p:nvSpPr>
        <p:spPr>
          <a:xfrm>
            <a:off x="6185916" y="3992690"/>
            <a:ext cx="2493264" cy="2414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52" name="Google Shape;52;p6"/>
          <p:cNvSpPr txBox="1"/>
          <p:nvPr>
            <p:ph idx="14" type="body"/>
          </p:nvPr>
        </p:nvSpPr>
        <p:spPr>
          <a:xfrm>
            <a:off x="8911042" y="3692919"/>
            <a:ext cx="2480858" cy="2842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53" name="Google Shape;53;p6"/>
          <p:cNvSpPr txBox="1"/>
          <p:nvPr>
            <p:ph idx="15" type="body"/>
          </p:nvPr>
        </p:nvSpPr>
        <p:spPr>
          <a:xfrm>
            <a:off x="8898636" y="3989642"/>
            <a:ext cx="2493264" cy="2414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54" name="Google Shape;54;p6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5" name="Google Shape;55;p6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6"/>
          <p:cNvSpPr txBox="1"/>
          <p:nvPr>
            <p:ph idx="16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Master Slide 2">
  <p:cSld name="1_Master Slide 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>
            <p:ph idx="2" type="pic"/>
          </p:nvPr>
        </p:nvSpPr>
        <p:spPr>
          <a:xfrm>
            <a:off x="0" y="2085643"/>
            <a:ext cx="5199017" cy="354342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59" name="Google Shape;59;p7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0" name="Google Shape;60;p7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7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3" type="body"/>
          </p:nvPr>
        </p:nvSpPr>
        <p:spPr>
          <a:xfrm>
            <a:off x="5494543" y="2082396"/>
            <a:ext cx="5897357" cy="3550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Master Slide 2">
  <p:cSld name="2_Master Slide 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>
            <p:ph idx="2" type="pic"/>
          </p:nvPr>
        </p:nvSpPr>
        <p:spPr>
          <a:xfrm>
            <a:off x="6992983" y="2085643"/>
            <a:ext cx="5199017" cy="354342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6" name="Google Shape;66;p8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8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68" name="Google Shape;68;p8"/>
          <p:cNvSpPr txBox="1"/>
          <p:nvPr>
            <p:ph idx="3" type="body"/>
          </p:nvPr>
        </p:nvSpPr>
        <p:spPr>
          <a:xfrm>
            <a:off x="762000" y="2089376"/>
            <a:ext cx="5897357" cy="3550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ster Slide 4">
  <p:cSld name="Master Slide 4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34394" y="377256"/>
            <a:ext cx="754381" cy="31108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9"/>
          <p:cNvSpPr/>
          <p:nvPr/>
        </p:nvSpPr>
        <p:spPr>
          <a:xfrm rot="-2887465">
            <a:off x="-1178182" y="1302352"/>
            <a:ext cx="5286853" cy="800024"/>
          </a:xfrm>
          <a:custGeom>
            <a:rect b="b" l="l" r="r" t="t"/>
            <a:pathLst>
              <a:path extrusionOk="0" h="800024" w="5286853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9"/>
          <p:cNvSpPr/>
          <p:nvPr/>
        </p:nvSpPr>
        <p:spPr>
          <a:xfrm rot="-2887465">
            <a:off x="-1166009" y="2663416"/>
            <a:ext cx="5266220" cy="776083"/>
          </a:xfrm>
          <a:custGeom>
            <a:rect b="b" l="l" r="r" t="t"/>
            <a:pathLst>
              <a:path extrusionOk="0" h="776083" w="5266220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9"/>
          <p:cNvSpPr/>
          <p:nvPr/>
        </p:nvSpPr>
        <p:spPr>
          <a:xfrm rot="-2887465">
            <a:off x="1041900" y="2520733"/>
            <a:ext cx="3488346" cy="778716"/>
          </a:xfrm>
          <a:custGeom>
            <a:rect b="b" l="l" r="r" t="t"/>
            <a:pathLst>
              <a:path extrusionOk="0" h="826349" w="7870964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9"/>
          <p:cNvSpPr/>
          <p:nvPr/>
        </p:nvSpPr>
        <p:spPr>
          <a:xfrm rot="-2887465">
            <a:off x="2351646" y="273863"/>
            <a:ext cx="2503484" cy="782999"/>
          </a:xfrm>
          <a:custGeom>
            <a:rect b="b" l="l" r="r" t="t"/>
            <a:pathLst>
              <a:path extrusionOk="0" h="782999" w="5648760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9"/>
          <p:cNvSpPr/>
          <p:nvPr/>
        </p:nvSpPr>
        <p:spPr>
          <a:xfrm rot="-2887465">
            <a:off x="3076164" y="826860"/>
            <a:ext cx="2474674" cy="767142"/>
          </a:xfrm>
          <a:custGeom>
            <a:rect b="b" l="l" r="r" t="t"/>
            <a:pathLst>
              <a:path extrusionOk="0" h="795670" w="5583755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</p:txBody>
      </p:sp>
      <p:sp>
        <p:nvSpPr>
          <p:cNvPr id="77" name="Google Shape;77;p9"/>
          <p:cNvSpPr/>
          <p:nvPr/>
        </p:nvSpPr>
        <p:spPr>
          <a:xfrm rot="-2887465">
            <a:off x="-874721" y="631138"/>
            <a:ext cx="3469767" cy="798889"/>
          </a:xfrm>
          <a:custGeom>
            <a:rect b="b" l="l" r="r" t="t"/>
            <a:pathLst>
              <a:path extrusionOk="0" h="798889" w="5377932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9"/>
          <p:cNvSpPr/>
          <p:nvPr/>
        </p:nvSpPr>
        <p:spPr>
          <a:xfrm rot="-2887465">
            <a:off x="-573903" y="-91275"/>
            <a:ext cx="1645460" cy="842195"/>
          </a:xfrm>
          <a:custGeom>
            <a:rect b="b" l="l" r="r" t="t"/>
            <a:pathLst>
              <a:path extrusionOk="0" h="842195" w="5314181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9"/>
          <p:cNvSpPr txBox="1"/>
          <p:nvPr>
            <p:ph idx="1" type="body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1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_Master Slide 2">
  <p:cSld name="5_Master Slide 2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0"/>
          <p:cNvSpPr/>
          <p:nvPr>
            <p:ph idx="2" type="chart"/>
          </p:nvPr>
        </p:nvSpPr>
        <p:spPr>
          <a:xfrm>
            <a:off x="6450228" y="2076450"/>
            <a:ext cx="4941672" cy="3557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82" name="Google Shape;82;p10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3" name="Google Shape;83;p10"/>
          <p:cNvSpPr/>
          <p:nvPr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030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0"/>
          <p:cNvSpPr txBox="1"/>
          <p:nvPr>
            <p:ph idx="1" type="body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85" name="Google Shape;85;p10"/>
          <p:cNvSpPr txBox="1"/>
          <p:nvPr>
            <p:ph idx="3" type="body"/>
          </p:nvPr>
        </p:nvSpPr>
        <p:spPr>
          <a:xfrm>
            <a:off x="762001" y="2082396"/>
            <a:ext cx="5334000" cy="3550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34095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11341003" y="6004967"/>
            <a:ext cx="479630" cy="479505"/>
          </a:xfrm>
          <a:prstGeom prst="ellipse">
            <a:avLst/>
          </a:prstGeom>
          <a:solidFill>
            <a:srgbClr val="334095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2850" lIns="45700" spcFirstLastPara="1" rIns="45700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 txBox="1"/>
          <p:nvPr/>
        </p:nvSpPr>
        <p:spPr>
          <a:xfrm>
            <a:off x="11403563" y="6106750"/>
            <a:ext cx="372145" cy="276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033656" y="381756"/>
            <a:ext cx="752510" cy="30507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dnase" TargetMode="External"/><Relationship Id="rId4" Type="http://schemas.openxmlformats.org/officeDocument/2006/relationships/hyperlink" Target="https://github.com/Nuix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3"/>
          <p:cNvSpPr txBox="1"/>
          <p:nvPr>
            <p:ph idx="1" type="body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/>
              <a:t>Practical Demonstration</a:t>
            </a:r>
            <a:endParaRPr b="1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4"/>
          <p:cNvSpPr txBox="1"/>
          <p:nvPr>
            <p:ph type="title"/>
          </p:nvPr>
        </p:nvSpPr>
        <p:spPr>
          <a:xfrm>
            <a:off x="762000" y="426416"/>
            <a:ext cx="100455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/>
              <a:t>SUMMARY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34"/>
          <p:cNvSpPr txBox="1"/>
          <p:nvPr>
            <p:ph idx="1" type="body"/>
          </p:nvPr>
        </p:nvSpPr>
        <p:spPr>
          <a:xfrm>
            <a:off x="762000" y="1252025"/>
            <a:ext cx="64470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/>
              <a:t>Automating your Nuix development pipeline	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4"/>
          <p:cNvSpPr txBox="1"/>
          <p:nvPr/>
        </p:nvSpPr>
        <p:spPr>
          <a:xfrm>
            <a:off x="762000" y="1742825"/>
            <a:ext cx="10045500" cy="1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Increases predictability and reliability of your development environment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Decreases time spent maintaining your development environment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Decreases time from development to deployment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Reduces the risk of a production outage due to a bad deployment</a:t>
            </a:r>
            <a:endParaRPr/>
          </a:p>
        </p:txBody>
      </p:sp>
      <p:sp>
        <p:nvSpPr>
          <p:cNvPr id="266" name="Google Shape;266;p34"/>
          <p:cNvSpPr txBox="1"/>
          <p:nvPr/>
        </p:nvSpPr>
        <p:spPr>
          <a:xfrm>
            <a:off x="762000" y="2792825"/>
            <a:ext cx="100455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Code from demos available here: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hlink"/>
                </a:solidFill>
                <a:hlinkClick r:id="rId3"/>
              </a:rPr>
              <a:t>https://github.com/dnase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hlink"/>
                </a:solidFill>
                <a:hlinkClick r:id="rId4"/>
              </a:rPr>
              <a:t>https://github.com/Nuix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5"/>
          <p:cNvSpPr txBox="1"/>
          <p:nvPr>
            <p:ph idx="1" type="body"/>
          </p:nvPr>
        </p:nvSpPr>
        <p:spPr>
          <a:xfrm>
            <a:off x="3716914" y="2526755"/>
            <a:ext cx="7248900" cy="15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/>
              <a:t>Questions?</a:t>
            </a:r>
            <a:endParaRPr b="1" i="0" sz="4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/>
          <p:nvPr>
            <p:ph idx="1" type="body"/>
          </p:nvPr>
        </p:nvSpPr>
        <p:spPr>
          <a:xfrm>
            <a:off x="3240600" y="2540800"/>
            <a:ext cx="8770200" cy="15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3000"/>
              <a:t>AUTOMATING A NUIX DEV ENVIRONMENT</a:t>
            </a:r>
            <a:r>
              <a:rPr lang="en-US" sz="3000"/>
              <a:t>	</a:t>
            </a:r>
            <a:endParaRPr b="1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5"/>
          <p:cNvSpPr txBox="1"/>
          <p:nvPr>
            <p:ph idx="2" type="body"/>
          </p:nvPr>
        </p:nvSpPr>
        <p:spPr>
          <a:xfrm>
            <a:off x="3727545" y="4054299"/>
            <a:ext cx="7248798" cy="13966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/>
              <a:t>Drew Nase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/>
              <a:t>Integrated Solutions Architect - Nuix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title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/>
              <a:t>INTRODUCTION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6"/>
          <p:cNvSpPr txBox="1"/>
          <p:nvPr>
            <p:ph idx="1" type="body"/>
          </p:nvPr>
        </p:nvSpPr>
        <p:spPr>
          <a:xfrm>
            <a:off x="3314500" y="1404550"/>
            <a:ext cx="7493100" cy="31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/>
              <a:t>Hi, I’m Drew.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/>
              <a:t>I have been developing software for over twenty years (professionally for about fifteen). I am a member of the Integrated Solutions Team at Nuix.</a:t>
            </a:r>
            <a:endParaRPr/>
          </a:p>
        </p:txBody>
      </p:sp>
      <p:pic>
        <p:nvPicPr>
          <p:cNvPr id="213" name="Google Shape;2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404551"/>
            <a:ext cx="2552510" cy="316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type="title"/>
          </p:nvPr>
        </p:nvSpPr>
        <p:spPr>
          <a:xfrm>
            <a:off x="762000" y="426416"/>
            <a:ext cx="100455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/>
              <a:t>WHAT DO WE MEAN BY “AUTOMATION”?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7"/>
          <p:cNvSpPr txBox="1"/>
          <p:nvPr>
            <p:ph idx="1" type="body"/>
          </p:nvPr>
        </p:nvSpPr>
        <p:spPr>
          <a:xfrm>
            <a:off x="762100" y="1252025"/>
            <a:ext cx="10419900" cy="16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Mindset - </a:t>
            </a:r>
            <a:r>
              <a:rPr lang="en-US" sz="2400"/>
              <a:t>Never do anything manually twice.</a:t>
            </a:r>
            <a:endParaRPr sz="24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Computers are really fast, but really dumb.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They excel at tedious tasks.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Configuring a system is tedious, and humans don’t need to be involved more than once.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Stay DRY (Don’t Repeat Yourself). Don’t get WET (Write Everything Twice).</a:t>
            </a:r>
            <a:endParaRPr/>
          </a:p>
        </p:txBody>
      </p:sp>
      <p:sp>
        <p:nvSpPr>
          <p:cNvPr id="220" name="Google Shape;220;p27"/>
          <p:cNvSpPr txBox="1"/>
          <p:nvPr/>
        </p:nvSpPr>
        <p:spPr>
          <a:xfrm>
            <a:off x="951300" y="2876525"/>
            <a:ext cx="9856200" cy="32688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boxes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'drew'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'laura'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'nate'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Vagrant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configure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"2"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|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config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|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boxes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each_with_index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|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boxname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idx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|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config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vm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define boxname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config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vm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network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private_network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ip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"10.0.42.#{idx}"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config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disksize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size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'200GB'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config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vm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box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"ubuntu/xenial64"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config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vm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hostname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"#{boxname}-dev.nuix.com"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config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vm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provider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virtualbox </a:t>
            </a:r>
            <a:r>
              <a:rPr lang="en-US" sz="105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do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|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vb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|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-US" sz="1050">
                <a:solidFill>
                  <a:srgbClr val="F06292"/>
                </a:solidFill>
                <a:latin typeface="Roboto Mono"/>
                <a:ea typeface="Roboto Mono"/>
                <a:cs typeface="Roboto Mono"/>
                <a:sym typeface="Roboto Mono"/>
              </a:rPr>
              <a:t># CPU, memory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  vb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customize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"modifyvm"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"--cpus"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"2"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  vb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customize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"modifyvm"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"--memory"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0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"8096"</a:t>
            </a:r>
            <a:r>
              <a:rPr lang="en-US" sz="10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b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0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105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end</a:t>
            </a:r>
            <a:endParaRPr sz="105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 txBox="1"/>
          <p:nvPr>
            <p:ph type="title"/>
          </p:nvPr>
        </p:nvSpPr>
        <p:spPr>
          <a:xfrm>
            <a:off x="762000" y="426416"/>
            <a:ext cx="100455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/>
              <a:t>WHAT DO WE MEAN BY “AUTOMATION”?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6" name="Google Shape;226;p28"/>
          <p:cNvSpPr txBox="1"/>
          <p:nvPr>
            <p:ph idx="1" type="body"/>
          </p:nvPr>
        </p:nvSpPr>
        <p:spPr>
          <a:xfrm>
            <a:off x="762100" y="1252025"/>
            <a:ext cx="10419900" cy="19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Infrastructure as code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i="1" lang="en-US">
                <a:solidFill>
                  <a:srgbClr val="2C2F3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Infrastructure as </a:t>
            </a:r>
            <a:r>
              <a:rPr lang="en-US">
                <a:solidFill>
                  <a:srgbClr val="2C2F3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</a:t>
            </a:r>
            <a:r>
              <a:rPr i="1" lang="en-US">
                <a:solidFill>
                  <a:srgbClr val="2C2F3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>
                <a:solidFill>
                  <a:srgbClr val="2C2F3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IaC</a:t>
            </a:r>
            <a:r>
              <a:rPr i="1" lang="en-US">
                <a:solidFill>
                  <a:srgbClr val="2C2F3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) is the process of managing and provisioning computing infrastructure (processes, bare-metal servers, virtual servers, workstations, etc.) and their configuration through machine-processable definition files, rather than physical hardware configuration or the use of interactive configuration tools.“</a:t>
            </a:r>
            <a:endParaRPr i="1">
              <a:solidFill>
                <a:srgbClr val="2C2F3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C2F3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C2F34"/>
              </a:solidFill>
              <a:highlight>
                <a:srgbClr val="FFFFFF"/>
              </a:highlight>
            </a:endParaRPr>
          </a:p>
        </p:txBody>
      </p:sp>
      <p:sp>
        <p:nvSpPr>
          <p:cNvPr id="227" name="Google Shape;227;p28"/>
          <p:cNvSpPr txBox="1"/>
          <p:nvPr/>
        </p:nvSpPr>
        <p:spPr>
          <a:xfrm>
            <a:off x="1171150" y="3231125"/>
            <a:ext cx="9601800" cy="29487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F06292"/>
                </a:solidFill>
                <a:latin typeface="Roboto Mono"/>
                <a:ea typeface="Roboto Mono"/>
                <a:cs typeface="Roboto Mono"/>
                <a:sym typeface="Roboto Mono"/>
              </a:rPr>
              <a:t>#this is Puppet code that configures Elastic</a:t>
            </a:r>
            <a:b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include 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java</a:t>
            </a:r>
            <a:b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35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3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'elasticsearch'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$instance_name 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3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"es-${::hostname}"</a:t>
            </a:r>
            <a:b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elasticsearch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instance 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$instance_name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b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config 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=&gt;</a:t>
            </a: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b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13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'network.host'</a:t>
            </a: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=&gt;</a:t>
            </a: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$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::</a:t>
            </a: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networking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en-US" sz="13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'interfaces'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][</a:t>
            </a:r>
            <a:r>
              <a:rPr lang="en-US" sz="13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'enp0s8'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][</a:t>
            </a:r>
            <a:r>
              <a:rPr lang="en-US" sz="135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'ip'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],</a:t>
            </a:r>
            <a:b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br>
              <a:rPr lang="en-US" sz="13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US" sz="13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50">
              <a:solidFill>
                <a:srgbClr val="FBC02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/>
          <p:nvPr>
            <p:ph type="title"/>
          </p:nvPr>
        </p:nvSpPr>
        <p:spPr>
          <a:xfrm>
            <a:off x="762000" y="426416"/>
            <a:ext cx="100455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/>
              <a:t>WHY AUTOMATE?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9"/>
          <p:cNvSpPr txBox="1"/>
          <p:nvPr>
            <p:ph idx="1" type="body"/>
          </p:nvPr>
        </p:nvSpPr>
        <p:spPr>
          <a:xfrm>
            <a:off x="4489625" y="1658400"/>
            <a:ext cx="6318000" cy="306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3600"/>
              <a:t>Developing in production is bad, mmmkay?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9"/>
          <p:cNvSpPr txBox="1"/>
          <p:nvPr>
            <p:ph idx="2" type="body"/>
          </p:nvPr>
        </p:nvSpPr>
        <p:spPr>
          <a:xfrm>
            <a:off x="2313925" y="4721400"/>
            <a:ext cx="6775200" cy="30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91440" lvl="0" marL="914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/>
              <a:t>But…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Keeping production and development environments in sync is hard</a:t>
            </a:r>
            <a:endParaRPr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Time spent maintaining dev environments is time taken away from product development</a:t>
            </a:r>
            <a:endParaRPr/>
          </a:p>
        </p:txBody>
      </p:sp>
      <p:sp>
        <p:nvSpPr>
          <p:cNvPr id="235" name="Google Shape;235;p29"/>
          <p:cNvSpPr txBox="1"/>
          <p:nvPr/>
        </p:nvSpPr>
        <p:spPr>
          <a:xfrm>
            <a:off x="1086675" y="2114613"/>
            <a:ext cx="2584200" cy="174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INSERT MR. MACKEY HERE</a:t>
            </a:r>
            <a:endParaRPr sz="3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0"/>
          <p:cNvSpPr txBox="1"/>
          <p:nvPr/>
        </p:nvSpPr>
        <p:spPr>
          <a:xfrm>
            <a:off x="5396900" y="536950"/>
            <a:ext cx="4410600" cy="16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n-US" sz="4400">
                <a:solidFill>
                  <a:schemeClr val="lt1"/>
                </a:solidFill>
              </a:rPr>
              <a:t>PRODUCTION ENVIRONMENT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41" name="Google Shape;24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2550" y="2893725"/>
            <a:ext cx="7066879" cy="353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1"/>
          <p:cNvSpPr txBox="1"/>
          <p:nvPr/>
        </p:nvSpPr>
        <p:spPr>
          <a:xfrm>
            <a:off x="5442575" y="536950"/>
            <a:ext cx="4492800" cy="16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n-US" sz="4400">
                <a:solidFill>
                  <a:schemeClr val="lt1"/>
                </a:solidFill>
              </a:rPr>
              <a:t>VIRTUAL DEV</a:t>
            </a:r>
            <a:endParaRPr b="1" sz="4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n-US" sz="4400">
                <a:solidFill>
                  <a:schemeClr val="lt1"/>
                </a:solidFill>
              </a:rPr>
              <a:t>ENVIRONMENT</a:t>
            </a:r>
            <a:endParaRPr b="1" sz="4400">
              <a:solidFill>
                <a:schemeClr val="lt1"/>
              </a:solidFill>
            </a:endParaRPr>
          </a:p>
        </p:txBody>
      </p:sp>
      <p:pic>
        <p:nvPicPr>
          <p:cNvPr id="247" name="Google Shape;24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7300" y="2157250"/>
            <a:ext cx="7311569" cy="47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 txBox="1"/>
          <p:nvPr/>
        </p:nvSpPr>
        <p:spPr>
          <a:xfrm>
            <a:off x="762000" y="1191375"/>
            <a:ext cx="10045500" cy="14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US"/>
              <a:t>Provision VMs with Vagrant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US"/>
              <a:t>Configure VMs with Puppet, scripts, and manually where necessary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US"/>
              <a:t>Package fully configured VMs with `vagrant package` - optionally, use a build tool like Jenkins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US"/>
              <a:t>Maintain VMs as code with version control, iterating on steps 1-3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2"/>
          <p:cNvSpPr txBox="1"/>
          <p:nvPr>
            <p:ph type="title"/>
          </p:nvPr>
        </p:nvSpPr>
        <p:spPr>
          <a:xfrm>
            <a:off x="762000" y="426416"/>
            <a:ext cx="100455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/>
              <a:t>GENERAL WORKFLOW OVERVIEW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">
  <a:themeElements>
    <a:clrScheme name="motagua light prueba">
      <a:dk1>
        <a:srgbClr val="445469"/>
      </a:dk1>
      <a:lt1>
        <a:srgbClr val="FFFFFF"/>
      </a:lt1>
      <a:dk2>
        <a:srgbClr val="445469"/>
      </a:dk2>
      <a:lt2>
        <a:srgbClr val="FFFFFF"/>
      </a:lt2>
      <a:accent1>
        <a:srgbClr val="1EA185"/>
      </a:accent1>
      <a:accent2>
        <a:srgbClr val="9BBB5C"/>
      </a:accent2>
      <a:accent3>
        <a:srgbClr val="F29B26"/>
      </a:accent3>
      <a:accent4>
        <a:srgbClr val="BD392F"/>
      </a:accent4>
      <a:accent5>
        <a:srgbClr val="445469"/>
      </a:accent5>
      <a:accent6>
        <a:srgbClr val="445469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